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</p:sldIdLst>
  <p:sldSz cx="14630400" cy="8229600"/>
  <p:notesSz cx="8229600" cy="14630400"/>
  <p:embeddedFontLst>
    <p:embeddedFont>
      <p:font typeface="Lora" pitchFamily="2" charset="77"/>
      <p:regular r:id="rId15"/>
      <p:bold r:id="rId16"/>
      <p:italic r:id="rId17"/>
      <p:boldItalic r:id="rId18"/>
    </p:embeddedFont>
    <p:embeddedFont>
      <p:font typeface="Source Sans Pro" panose="020B0503030403020204" pitchFamily="34" charset="0"/>
      <p:regular r:id="rId19"/>
      <p:bold r:id="rId20"/>
      <p:italic r:id="rId21"/>
      <p:boldItalic r:id="rId22"/>
    </p:embeddedFont>
  </p:embeddedFontLst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399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FactCheck.or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1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9.xml"/><Relationship Id="rId4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491740"/>
            <a:ext cx="4869180" cy="32461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700808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Stance Detection System for Combating Fake News</a:t>
            </a:r>
            <a:r>
              <a:rPr lang="en-US" sz="4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</a:t>
            </a:r>
            <a:endParaRPr lang="en-US" sz="4550" dirty="0"/>
          </a:p>
        </p:txBody>
      </p:sp>
      <p:sp>
        <p:nvSpPr>
          <p:cNvPr id="5" name="Text 1"/>
          <p:cNvSpPr/>
          <p:nvPr/>
        </p:nvSpPr>
        <p:spPr>
          <a:xfrm>
            <a:off x="864037" y="3523178"/>
            <a:ext cx="7415927" cy="987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b="1" i="1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 AI-Powered Solution for Accurate News Classification 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864037" y="478833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i="1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Group 24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864037" y="546104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i="1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Group Member: Lu Mingrui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864037" y="613374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i="1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 ID: A0307208L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855232"/>
            <a:ext cx="7415927" cy="1161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Competitive Advantage - What Makes Us Different?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745367" y="3263622"/>
            <a:ext cx="70209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Combines the latest in machine learning and deep learning technologies.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745367" y="4140041"/>
            <a:ext cx="70209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processing of large datasets.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745367" y="4621411"/>
            <a:ext cx="70209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Reduces human error and manual fact-checking workload.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745367" y="5102781"/>
            <a:ext cx="70209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Easy integration with media platforms and scalable for various industries.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745367" y="5979200"/>
            <a:ext cx="70209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Outperforms existing systems in both speed and accuracy.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856899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1258967" y="2953226"/>
            <a:ext cx="70209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Successfully developed an advanced AI-powered stance detection system.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258967" y="3829645"/>
            <a:ext cx="70209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Utilizes models like SVM, XGBoost, and BERT for high accuracy and reliability.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258967" y="4706064"/>
            <a:ext cx="70209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Scalable and real-time solution for media platforms and capable of processing large data volumes with precision.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258967" y="5582483"/>
            <a:ext cx="70209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Ready to make a significant impact in the fake news detection market.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3751778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YOU!</a:t>
            </a:r>
            <a:endParaRPr lang="en-US" sz="4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116211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Table of Contents</a:t>
            </a:r>
            <a:endParaRPr lang="en-US" sz="4550" dirty="0"/>
          </a:p>
        </p:txBody>
      </p:sp>
      <p:sp>
        <p:nvSpPr>
          <p:cNvPr id="3" name="Shape 1"/>
          <p:cNvSpPr/>
          <p:nvPr/>
        </p:nvSpPr>
        <p:spPr>
          <a:xfrm>
            <a:off x="968693" y="2336006"/>
            <a:ext cx="1269206" cy="856774"/>
          </a:xfrm>
          <a:prstGeom prst="roundRect">
            <a:avLst>
              <a:gd name="adj" fmla="val 4322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4" name="Text 2"/>
          <p:cNvSpPr/>
          <p:nvPr/>
        </p:nvSpPr>
        <p:spPr>
          <a:xfrm>
            <a:off x="1215509" y="2517458"/>
            <a:ext cx="112395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2484715" y="2582823"/>
            <a:ext cx="1828681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Pain</a:t>
            </a:r>
            <a:endParaRPr lang="en-US" sz="2250" dirty="0"/>
          </a:p>
        </p:txBody>
      </p:sp>
      <p:sp>
        <p:nvSpPr>
          <p:cNvPr id="6" name="Shape 4"/>
          <p:cNvSpPr/>
          <p:nvPr/>
        </p:nvSpPr>
        <p:spPr>
          <a:xfrm>
            <a:off x="2361248" y="3177540"/>
            <a:ext cx="11176992" cy="15240"/>
          </a:xfrm>
          <a:prstGeom prst="roundRect">
            <a:avLst>
              <a:gd name="adj" fmla="val 243000"/>
            </a:avLst>
          </a:prstGeom>
          <a:solidFill>
            <a:srgbClr val="D9CDBA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7" name="Shape 5"/>
          <p:cNvSpPr/>
          <p:nvPr/>
        </p:nvSpPr>
        <p:spPr>
          <a:xfrm>
            <a:off x="968693" y="3316129"/>
            <a:ext cx="2538532" cy="856774"/>
          </a:xfrm>
          <a:prstGeom prst="roundRect">
            <a:avLst>
              <a:gd name="adj" fmla="val 4322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8" name="Text 6"/>
          <p:cNvSpPr/>
          <p:nvPr/>
        </p:nvSpPr>
        <p:spPr>
          <a:xfrm>
            <a:off x="1215509" y="3497580"/>
            <a:ext cx="165735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3754041" y="3562945"/>
            <a:ext cx="5255895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Existing Solutions &amp; Market Landscape</a:t>
            </a:r>
            <a:endParaRPr lang="en-US" sz="2250" dirty="0"/>
          </a:p>
        </p:txBody>
      </p:sp>
      <p:sp>
        <p:nvSpPr>
          <p:cNvPr id="10" name="Shape 8"/>
          <p:cNvSpPr/>
          <p:nvPr/>
        </p:nvSpPr>
        <p:spPr>
          <a:xfrm>
            <a:off x="3630573" y="4157663"/>
            <a:ext cx="9907667" cy="15240"/>
          </a:xfrm>
          <a:prstGeom prst="roundRect">
            <a:avLst>
              <a:gd name="adj" fmla="val 243000"/>
            </a:avLst>
          </a:prstGeom>
          <a:solidFill>
            <a:srgbClr val="D9CDBA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11" name="Shape 9"/>
          <p:cNvSpPr/>
          <p:nvPr/>
        </p:nvSpPr>
        <p:spPr>
          <a:xfrm>
            <a:off x="968693" y="4296251"/>
            <a:ext cx="3807857" cy="856774"/>
          </a:xfrm>
          <a:prstGeom prst="roundRect">
            <a:avLst>
              <a:gd name="adj" fmla="val 4322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12" name="Text 10"/>
          <p:cNvSpPr/>
          <p:nvPr/>
        </p:nvSpPr>
        <p:spPr>
          <a:xfrm>
            <a:off x="1215509" y="4477703"/>
            <a:ext cx="171926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5023366" y="4543068"/>
            <a:ext cx="3645694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Why Our Solution is Better</a:t>
            </a:r>
            <a:endParaRPr lang="en-US" sz="2250" dirty="0"/>
          </a:p>
        </p:txBody>
      </p:sp>
      <p:sp>
        <p:nvSpPr>
          <p:cNvPr id="14" name="Shape 12"/>
          <p:cNvSpPr/>
          <p:nvPr/>
        </p:nvSpPr>
        <p:spPr>
          <a:xfrm>
            <a:off x="4899898" y="5137785"/>
            <a:ext cx="8638342" cy="15240"/>
          </a:xfrm>
          <a:prstGeom prst="roundRect">
            <a:avLst>
              <a:gd name="adj" fmla="val 243000"/>
            </a:avLst>
          </a:prstGeom>
          <a:solidFill>
            <a:srgbClr val="D9CDBA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15" name="Shape 13"/>
          <p:cNvSpPr/>
          <p:nvPr/>
        </p:nvSpPr>
        <p:spPr>
          <a:xfrm>
            <a:off x="968693" y="5276374"/>
            <a:ext cx="5077063" cy="856774"/>
          </a:xfrm>
          <a:prstGeom prst="roundRect">
            <a:avLst>
              <a:gd name="adj" fmla="val 4322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16" name="Text 14"/>
          <p:cNvSpPr/>
          <p:nvPr/>
        </p:nvSpPr>
        <p:spPr>
          <a:xfrm>
            <a:off x="1215509" y="5457825"/>
            <a:ext cx="167283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6292572" y="5523190"/>
            <a:ext cx="2108835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Case Demo</a:t>
            </a:r>
            <a:endParaRPr lang="en-US" sz="2250" dirty="0"/>
          </a:p>
        </p:txBody>
      </p:sp>
      <p:sp>
        <p:nvSpPr>
          <p:cNvPr id="18" name="Shape 16"/>
          <p:cNvSpPr/>
          <p:nvPr/>
        </p:nvSpPr>
        <p:spPr>
          <a:xfrm>
            <a:off x="6169104" y="6117908"/>
            <a:ext cx="7369135" cy="15240"/>
          </a:xfrm>
          <a:prstGeom prst="roundRect">
            <a:avLst>
              <a:gd name="adj" fmla="val 243000"/>
            </a:avLst>
          </a:prstGeom>
          <a:solidFill>
            <a:srgbClr val="D9CDBA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19" name="Shape 17"/>
          <p:cNvSpPr/>
          <p:nvPr/>
        </p:nvSpPr>
        <p:spPr>
          <a:xfrm>
            <a:off x="968693" y="6256496"/>
            <a:ext cx="6346388" cy="856774"/>
          </a:xfrm>
          <a:prstGeom prst="roundRect">
            <a:avLst>
              <a:gd name="adj" fmla="val 4322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20" name="Text 18"/>
          <p:cNvSpPr/>
          <p:nvPr/>
        </p:nvSpPr>
        <p:spPr>
          <a:xfrm>
            <a:off x="1215509" y="6437948"/>
            <a:ext cx="168235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7561898" y="6503313"/>
            <a:ext cx="1518285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2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09681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4" name="Text 1"/>
          <p:cNvSpPr/>
          <p:nvPr/>
        </p:nvSpPr>
        <p:spPr>
          <a:xfrm>
            <a:off x="864037" y="2738676"/>
            <a:ext cx="7415927" cy="2178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Pain - The Growing Problem of Fake News</a:t>
            </a:r>
            <a:endParaRPr lang="en-US" sz="4550" dirty="0"/>
          </a:p>
        </p:txBody>
      </p:sp>
      <p:sp>
        <p:nvSpPr>
          <p:cNvPr id="5" name="Text 2"/>
          <p:cNvSpPr/>
          <p:nvPr/>
        </p:nvSpPr>
        <p:spPr>
          <a:xfrm>
            <a:off x="864037" y="528708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95979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575" y="932617"/>
            <a:ext cx="6906935" cy="664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Challenge of Fake News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1151811" y="1935718"/>
            <a:ext cx="7201614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Misinformation spreads quickly and harms public trust.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51811" y="2376130"/>
            <a:ext cx="7201614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Manual fact-checking is time-consuming and prone to error.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151811" y="2816543"/>
            <a:ext cx="7201614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Need for scalable, real-time solutions to handle large volumes of data.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" y="3431977"/>
            <a:ext cx="4700588" cy="288821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0575" y="6574274"/>
            <a:ext cx="7562850" cy="722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 False news stories are 70% more likely to be retweeted than true stories (2018 MIT study)."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129671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Existing Solutions &amp; Market Landscape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6745367" y="3952042"/>
            <a:ext cx="70209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Fact-checking tools like Factmata, </a:t>
            </a:r>
            <a:r>
              <a:rPr lang="en-US" sz="1900" u="sng" dirty="0">
                <a:solidFill>
                  <a:srgbClr val="38512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FactCheck.org</a:t>
            </a: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heavily rely on manual verification.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745367" y="4828461"/>
            <a:ext cx="70209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tools are emerging but lack scalability and accuracy.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745367" y="5309830"/>
            <a:ext cx="70209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Many solutions are limited in handling nuanced content relationships.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006090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Why Our Solution is Better?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864037" y="482846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32428"/>
            <a:ext cx="7000875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Why Choose Our System?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1258967" y="2428756"/>
            <a:ext cx="70209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Automates the detection of misleading or false information.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258967" y="2910126"/>
            <a:ext cx="70209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Uses advanced AI models: SVM, XGBoost, CatBoost, LightGBM, and BERT.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258967" y="3786545"/>
            <a:ext cx="70209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 accuracy with real-time performance.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258967" y="4267914"/>
            <a:ext cx="70209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Handles complex stance classification: agrees, disagrees, discusses, unrelated.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258967" y="5144333"/>
            <a:ext cx="70209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Processes large volumes of data quickly and reliably.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258967" y="5625703"/>
            <a:ext cx="70209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Reduces human error and manual fact-checking workload.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258967" y="6107073"/>
            <a:ext cx="70209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Scalable for media platforms, fact-checking agencies, and social media platforms.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167408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Case Demo 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1363623" y="2263735"/>
            <a:ext cx="1229796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Input: Headline and body text.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1363623" y="2745105"/>
            <a:ext cx="1229796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Output: Stance classification – agrees, disagrees, discusses, or unrelated.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363623" y="3226475"/>
            <a:ext cx="1229796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results.</a:t>
            </a:r>
            <a:endParaRPr lang="en-US" sz="19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731" y="3866078"/>
            <a:ext cx="3399592" cy="2962632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728" y="3866078"/>
            <a:ext cx="4289822" cy="29626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ABBA4B-F954-7192-84F3-8A928CD9204E}"/>
              </a:ext>
            </a:extLst>
          </p:cNvPr>
          <p:cNvSpPr txBox="1"/>
          <p:nvPr/>
        </p:nvSpPr>
        <p:spPr>
          <a:xfrm>
            <a:off x="1201004" y="925522"/>
            <a:ext cx="7315200" cy="788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Case Demo </a:t>
            </a:r>
            <a:endParaRPr lang="en-US" sz="4550" dirty="0"/>
          </a:p>
        </p:txBody>
      </p:sp>
      <p:pic>
        <p:nvPicPr>
          <p:cNvPr id="4" name="Screen Recording 2024-10-21 at 4.36.06 PM.mov">
            <a:hlinkClick r:id="" action="ppaction://media"/>
            <a:extLst>
              <a:ext uri="{FF2B5EF4-FFF2-40B4-BE49-F238E27FC236}">
                <a16:creationId xmlns:a16="http://schemas.microsoft.com/office/drawing/2014/main" id="{F34A464B-2BE5-2FB2-F5AF-9E59DC2FAC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9684" y="1998968"/>
            <a:ext cx="6423867" cy="5140680"/>
          </a:xfrm>
          <a:prstGeom prst="rect">
            <a:avLst/>
          </a:prstGeom>
        </p:spPr>
      </p:pic>
      <p:pic>
        <p:nvPicPr>
          <p:cNvPr id="5" name="Screen Recording 2024-10-21 at 4.44.32 PM.mov">
            <a:hlinkClick r:id="" action="ppaction://media"/>
            <a:extLst>
              <a:ext uri="{FF2B5EF4-FFF2-40B4-BE49-F238E27FC236}">
                <a16:creationId xmlns:a16="http://schemas.microsoft.com/office/drawing/2014/main" id="{D1FC0EEB-A1F2-97A2-5307-770F0341E2B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96850" y="1998968"/>
            <a:ext cx="6423866" cy="5140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06C04E-DC2D-CD9C-618A-18333AFB38A2}"/>
              </a:ext>
            </a:extLst>
          </p:cNvPr>
          <p:cNvSpPr txBox="1"/>
          <p:nvPr/>
        </p:nvSpPr>
        <p:spPr>
          <a:xfrm>
            <a:off x="3088824" y="7295054"/>
            <a:ext cx="1769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</a:t>
            </a:r>
            <a:r>
              <a:rPr lang="en-CN" sz="2000" b="1" dirty="0"/>
              <a:t>nrelated case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B7E52-6F3F-0EB5-FDA1-67EDBEAAB0D5}"/>
              </a:ext>
            </a:extLst>
          </p:cNvPr>
          <p:cNvSpPr txBox="1"/>
          <p:nvPr/>
        </p:nvSpPr>
        <p:spPr>
          <a:xfrm>
            <a:off x="9771798" y="7224425"/>
            <a:ext cx="1769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Disagree </a:t>
            </a:r>
            <a:r>
              <a:rPr lang="en-CN" sz="2000" b="1" dirty="0"/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342280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2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4820</TotalTime>
  <Words>395</Words>
  <Application>Microsoft Macintosh PowerPoint</Application>
  <PresentationFormat>Custom</PresentationFormat>
  <Paragraphs>65</Paragraphs>
  <Slides>12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Lora</vt:lpstr>
      <vt:lpstr>Arial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Lu Mingrui</cp:lastModifiedBy>
  <cp:revision>3</cp:revision>
  <dcterms:created xsi:type="dcterms:W3CDTF">2024-10-20T08:23:19Z</dcterms:created>
  <dcterms:modified xsi:type="dcterms:W3CDTF">2024-10-25T02:18:20Z</dcterms:modified>
</cp:coreProperties>
</file>